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8CE97-AEE0-CE42-A3A3-81BE6E1C46A4}" v="25" dt="2024-12-05T17:34:33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/>
    <p:restoredTop sz="94719"/>
  </p:normalViewPr>
  <p:slideViewPr>
    <p:cSldViewPr snapToGrid="0">
      <p:cViewPr varScale="1">
        <p:scale>
          <a:sx n="60" d="100"/>
          <a:sy n="60" d="100"/>
        </p:scale>
        <p:origin x="1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E064-D86C-5C45-932B-97A4AD9D77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86434-70BA-5A4F-B551-37FABE4D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490AD-CB8A-5C66-0D2D-34381148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975E2-279F-8C9B-3330-EB040D6BD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8CDAC-2183-467E-5378-F05E39E91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5F031-39F7-B88D-EDE2-C802D8E22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86434-70BA-5A4F-B551-37FABE4DC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2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481F8-01C9-6EBB-585E-A771000C2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4038E-9D73-3173-45F4-6CFEA710A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27A9A-2771-95D7-6D45-E4C5F9102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4FC3-5BF8-D467-CEA8-8A4041E9A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86434-70BA-5A4F-B551-37FABE4DC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B8FD07-6BF9-3961-2F9B-3453676F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1996-7B33-C1FD-1B4B-113AC38E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85E2-8350-0296-0748-99E8140D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A4572-7412-1982-8DF3-0B33BF33B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753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DFA46-537F-F1DE-A6BA-FB16E337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30355-24CA-7E9A-B7F5-3346E99DD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7CDB6-CD12-B41F-468C-B82AABC5D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F83A-09CB-8F81-879C-28F0E397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3BA8-1317-708A-EF5B-BF1F3097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5250D-C02E-07EA-B466-F128F70BB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8B61-F894-5374-BB49-19D2AA3E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531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B1B21-CDFC-A387-A0DA-AE882723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124C35-3A31-679E-38EC-9F2C7298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5E45-30CB-9510-D97D-6CC1AF41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7917-71F4-8AE1-A4E7-C0290557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7E866-441F-EF23-0EDE-4A9F49BB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F29D-2354-0872-A15F-F03A6D53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05DA4-90C0-C7FB-098E-CE8FC42B3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836BB-CBAE-DBE4-D701-BD960840D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4F6CF-B9E2-9C1D-4CF7-F9A5FCCC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2DDC-05F0-FC48-806D-123EF701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1E549-0AA8-EEBE-5EA8-1A7C5166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05AE4-02D1-8EB1-DE3E-EEE058463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6A1BF-B3DA-D07C-A30D-1EB1BEC4D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EA673-6A97-39C7-1783-1CF254464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6E0F4-BAF4-837D-8AF5-77ECF5C5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6C87-A8D5-3C48-C2FE-3A7BA4FE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65190-56DB-6E93-7354-4ED2C44B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FB7D-6727-45C6-9136-FC42A250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EBEE-1882-3937-BDB1-F4EBE57D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ED2FD-9749-5E51-95D2-B3A804DA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7CF2-3467-336A-1096-D1130359B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97530-C22D-14A4-5174-BAE8DF58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183A-D4AB-BCE7-4D9D-77920BAD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68669-A283-997D-AB15-6EC935ACE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A30D9-125C-EBC3-6535-C0CAE3D3D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FF02-3A08-150A-E5F3-71F2EE4A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4F2795-168F-2043-AC73-3F77B2F63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11B93B-06AF-0AD6-9F05-78E5565D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isonersfamilies.org/" TargetMode="External"/><Relationship Id="rId13" Type="http://schemas.openxmlformats.org/officeDocument/2006/relationships/hyperlink" Target="https://www.bdct.nhs.uk/services/child-adolescent-mental-health-camhs/" TargetMode="External"/><Relationship Id="rId18" Type="http://schemas.openxmlformats.org/officeDocument/2006/relationships/hyperlink" Target="https://fyi.bradford.gov.uk/practitioners/resources-for-working-with-children-and-families/domestic-abuse-resources/" TargetMode="External"/><Relationship Id="rId26" Type="http://schemas.openxmlformats.org/officeDocument/2006/relationships/image" Target="../media/image3.png"/><Relationship Id="rId3" Type="http://schemas.openxmlformats.org/officeDocument/2006/relationships/image" Target="../media/image5.jpeg"/><Relationship Id="rId21" Type="http://schemas.openxmlformats.org/officeDocument/2006/relationships/hyperlink" Target="https://newvisionbradford.org.uk/" TargetMode="External"/><Relationship Id="rId7" Type="http://schemas.openxmlformats.org/officeDocument/2006/relationships/hyperlink" Target="https://www.childline.org.uk/info-advice/home-families/family-relationships/parents-prison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fyi.bradford.gov.uk/directory-search-page/directory-search-tab/?id=b09134aa-8483-4f7e-9fae-b08c01093870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radfordcft.org.uk/talk-to-us-about-a-child/safeguarding/" TargetMode="External"/><Relationship Id="rId11" Type="http://schemas.openxmlformats.org/officeDocument/2006/relationships/image" Target="../media/image8.png"/><Relationship Id="rId24" Type="http://schemas.openxmlformats.org/officeDocument/2006/relationships/hyperlink" Target="https://bradford-dasv.co.uk/about-us/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s://www.mindinbradford.org.uk/support-for-you/kidstime-workshops/" TargetMode="External"/><Relationship Id="rId23" Type="http://schemas.openxmlformats.org/officeDocument/2006/relationships/image" Target="../media/image2.png"/><Relationship Id="rId28" Type="http://schemas.openxmlformats.org/officeDocument/2006/relationships/hyperlink" Target="https://www.healthyminds.services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2.jpeg"/><Relationship Id="rId4" Type="http://schemas.openxmlformats.org/officeDocument/2006/relationships/hyperlink" Target="https://family-action.org.uk/services/bradford-survive-and-thrive/" TargetMode="External"/><Relationship Id="rId9" Type="http://schemas.openxmlformats.org/officeDocument/2006/relationships/hyperlink" Target="https://fyi.bradford.gov.uk/information-advice/family-relationships/family-separation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4.jpe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BF9DF8-7BAB-D210-8637-CD31100A04E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75772" y="1773238"/>
            <a:ext cx="9240456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ATR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Help &amp; Hope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E6DBE3-E0BC-C744-8703-6279B08F35FE}"/>
              </a:ext>
            </a:extLst>
          </p:cNvPr>
          <p:cNvGrpSpPr/>
          <p:nvPr/>
        </p:nvGrpSpPr>
        <p:grpSpPr>
          <a:xfrm>
            <a:off x="2602406" y="5516730"/>
            <a:ext cx="8708527" cy="1110602"/>
            <a:chOff x="2602406" y="5516730"/>
            <a:chExt cx="8708527" cy="11106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5F298F-FA6E-8D3D-C864-60D981A23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37953" y="5896307"/>
              <a:ext cx="2172980" cy="6790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9BF127-F4A6-0CDA-B528-E522139EB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2406" y="5516730"/>
              <a:ext cx="1122417" cy="1110602"/>
            </a:xfrm>
            <a:prstGeom prst="rect">
              <a:avLst/>
            </a:prstGeom>
          </p:spPr>
        </p:pic>
      </p:grpSp>
      <p:pic>
        <p:nvPicPr>
          <p:cNvPr id="2" name="Picture 1" descr="A logo with green circles&#10;&#10;Description automatically generated">
            <a:extLst>
              <a:ext uri="{FF2B5EF4-FFF2-40B4-BE49-F238E27FC236}">
                <a16:creationId xmlns:a16="http://schemas.microsoft.com/office/drawing/2014/main" id="{1D79DE20-6869-F573-2A58-35D53827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4" y="5600308"/>
            <a:ext cx="1636962" cy="9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18CA8-CB9D-8D74-698B-6BF40C43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1069">
            <a:extLst>
              <a:ext uri="{FF2B5EF4-FFF2-40B4-BE49-F238E27FC236}">
                <a16:creationId xmlns:a16="http://schemas.microsoft.com/office/drawing/2014/main" id="{A5BF9492-D791-0CB2-E27D-9B78648B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498" y="5681862"/>
            <a:ext cx="1122417" cy="1110602"/>
          </a:xfrm>
          <a:prstGeom prst="rect">
            <a:avLst/>
          </a:prstGeom>
        </p:spPr>
      </p:pic>
      <p:sp>
        <p:nvSpPr>
          <p:cNvPr id="1071" name="TextBox 1070">
            <a:extLst>
              <a:ext uri="{FF2B5EF4-FFF2-40B4-BE49-F238E27FC236}">
                <a16:creationId xmlns:a16="http://schemas.microsoft.com/office/drawing/2014/main" id="{AA5CE20D-D692-5D7A-984B-1215C4B40174}"/>
              </a:ext>
            </a:extLst>
          </p:cNvPr>
          <p:cNvSpPr txBox="1"/>
          <p:nvPr/>
        </p:nvSpPr>
        <p:spPr>
          <a:xfrm>
            <a:off x="0" y="-11662"/>
            <a:ext cx="12175245" cy="71169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Bradford District ATR Help &amp; Hope</a:t>
            </a:r>
          </a:p>
        </p:txBody>
      </p:sp>
      <p:pic>
        <p:nvPicPr>
          <p:cNvPr id="1086" name="Picture 1085" descr="A logo with green circles&#10;&#10;Description automatically generated">
            <a:extLst>
              <a:ext uri="{FF2B5EF4-FFF2-40B4-BE49-F238E27FC236}">
                <a16:creationId xmlns:a16="http://schemas.microsoft.com/office/drawing/2014/main" id="{AD33E724-49D0-7BAD-0D57-FCD0DCBC6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" y="5729691"/>
            <a:ext cx="1636962" cy="9750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C820D5-22BE-2190-E9CB-72A68F3D9DAD}"/>
              </a:ext>
            </a:extLst>
          </p:cNvPr>
          <p:cNvCxnSpPr/>
          <p:nvPr/>
        </p:nvCxnSpPr>
        <p:spPr>
          <a:xfrm>
            <a:off x="11692189" y="99077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5BA00C-D2F5-C740-6DD8-D6005BC666AD}"/>
              </a:ext>
            </a:extLst>
          </p:cNvPr>
          <p:cNvCxnSpPr>
            <a:cxnSpLocks/>
          </p:cNvCxnSpPr>
          <p:nvPr/>
        </p:nvCxnSpPr>
        <p:spPr>
          <a:xfrm>
            <a:off x="-578" y="6836596"/>
            <a:ext cx="12231721" cy="1576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163A0A-C9CF-C4D2-90F9-683A38BEF483}"/>
              </a:ext>
            </a:extLst>
          </p:cNvPr>
          <p:cNvCxnSpPr>
            <a:cxnSpLocks/>
          </p:cNvCxnSpPr>
          <p:nvPr/>
        </p:nvCxnSpPr>
        <p:spPr>
          <a:xfrm flipV="1">
            <a:off x="0" y="595618"/>
            <a:ext cx="26228" cy="6283953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59EC61D-5ADE-38A5-B415-6B472AA4E85F}"/>
              </a:ext>
            </a:extLst>
          </p:cNvPr>
          <p:cNvCxnSpPr>
            <a:cxnSpLocks/>
          </p:cNvCxnSpPr>
          <p:nvPr/>
        </p:nvCxnSpPr>
        <p:spPr>
          <a:xfrm flipH="1" flipV="1">
            <a:off x="12182598" y="-11662"/>
            <a:ext cx="33644" cy="6856141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5B6BC36-E2CC-4CF5-E4E4-44F42B5F4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262" y="831873"/>
            <a:ext cx="7308882" cy="566405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C2615FFF-4D11-4649-8310-B16ED2BEA97E}"/>
              </a:ext>
            </a:extLst>
          </p:cNvPr>
          <p:cNvSpPr txBox="1"/>
          <p:nvPr/>
        </p:nvSpPr>
        <p:spPr>
          <a:xfrm>
            <a:off x="201840" y="831873"/>
            <a:ext cx="243963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u="none" strike="noStrike" dirty="0">
                <a:effectLst/>
                <a:latin typeface="Helvetica" pitchFamily="2" charset="0"/>
              </a:rPr>
              <a:t>Adverse childhood </a:t>
            </a:r>
            <a:r>
              <a:rPr lang="en-GB" sz="1000" dirty="0">
                <a:latin typeface="Helvetica" pitchFamily="2" charset="0"/>
              </a:rPr>
              <a:t>e</a:t>
            </a:r>
            <a:r>
              <a:rPr lang="en-GB" sz="1000" b="0" i="0" u="none" strike="noStrike" dirty="0">
                <a:effectLst/>
                <a:latin typeface="Helvetica" pitchFamily="2" charset="0"/>
              </a:rPr>
              <a:t>xperiences are stressful or traumatic events that happen in childhood and can affect people as adults. They include events that affect a child </a:t>
            </a:r>
            <a:r>
              <a:rPr lang="en-GB" sz="1000" dirty="0">
                <a:latin typeface="Helvetica" pitchFamily="2" charset="0"/>
              </a:rPr>
              <a:t>or young person directly such as abuse or neglect. </a:t>
            </a:r>
            <a:r>
              <a:rPr lang="en-GB" sz="1000">
                <a:latin typeface="Helvetica" pitchFamily="2" charset="0"/>
              </a:rPr>
              <a:t>a</a:t>
            </a:r>
            <a:r>
              <a:rPr lang="en-GB" sz="1000" b="0" i="0" u="none" strike="noStrike">
                <a:effectLst/>
                <a:latin typeface="Helvetica" pitchFamily="2" charset="0"/>
              </a:rPr>
              <a:t>dverse childhood </a:t>
            </a:r>
            <a:r>
              <a:rPr lang="en-GB" sz="1000" dirty="0">
                <a:latin typeface="Helvetica" pitchFamily="2" charset="0"/>
              </a:rPr>
              <a:t>e</a:t>
            </a:r>
            <a:r>
              <a:rPr lang="en-GB" sz="1000" b="0" i="0" u="none" strike="noStrike">
                <a:effectLst/>
                <a:latin typeface="Helvetica" pitchFamily="2" charset="0"/>
              </a:rPr>
              <a:t>xperiences </a:t>
            </a:r>
            <a:r>
              <a:rPr lang="en-GB" sz="1000" b="0" i="0" u="none" strike="noStrike" dirty="0">
                <a:effectLst/>
                <a:latin typeface="Helvetica" pitchFamily="2" charset="0"/>
              </a:rPr>
              <a:t>also include things that affect children indirectly through the environment they live in. This could be living with a parent or caregiver who has poor mental health, where there is domestic abuse, or where parents have divorced or separated. These can be single events, long-term or repeated experiences.</a:t>
            </a:r>
          </a:p>
          <a:p>
            <a:endParaRPr lang="en-GB" sz="1000" dirty="0">
              <a:latin typeface="Helvetica" pitchFamily="2" charset="0"/>
            </a:endParaRPr>
          </a:p>
          <a:p>
            <a:r>
              <a:rPr lang="en-GB" sz="1000" b="0" i="0" u="none" strike="noStrike" dirty="0">
                <a:effectLst/>
                <a:latin typeface="Helvetica" pitchFamily="2" charset="0"/>
              </a:rPr>
              <a:t>In circumstances where a child has been exposed to traumatic events in childhood early intervention can help to create resilience and protective factors. These protective factors can help to avoid damaging and negative life-long physical and mental health effects.</a:t>
            </a:r>
          </a:p>
          <a:p>
            <a:endParaRPr lang="en-GB" sz="1000" dirty="0">
              <a:latin typeface="Helvetica" pitchFamily="2" charset="0"/>
            </a:endParaRPr>
          </a:p>
          <a:p>
            <a:r>
              <a:rPr lang="en-GB" sz="1000" b="0" i="0" u="none" strike="noStrike" dirty="0">
                <a:effectLst/>
                <a:latin typeface="Helvetica" pitchFamily="2" charset="0"/>
              </a:rPr>
              <a:t>The following list of support organisation</a:t>
            </a:r>
            <a:r>
              <a:rPr lang="en-GB" sz="1000" dirty="0">
                <a:latin typeface="Helvetica" pitchFamily="2" charset="0"/>
              </a:rPr>
              <a:t>s is not exhaustive but provides much needed help and advice.</a:t>
            </a:r>
          </a:p>
          <a:p>
            <a:endParaRPr lang="en-GB" sz="1000" b="0" i="0" u="none" strike="noStrike" dirty="0">
              <a:effectLst/>
              <a:latin typeface="Helvetica" pitchFamily="2" charset="0"/>
            </a:endParaRPr>
          </a:p>
          <a:p>
            <a:r>
              <a:rPr lang="en-GB" sz="1000" b="1" u="sng" dirty="0">
                <a:latin typeface="Helvetica" pitchFamily="2" charset="0"/>
              </a:rPr>
              <a:t>There is Help. There is hope.</a:t>
            </a:r>
            <a:endParaRPr lang="en-GB" sz="1000" b="1" i="0" u="sng" strike="noStrike" dirty="0">
              <a:effectLst/>
              <a:latin typeface="Helvetica" pitchFamily="2" charset="0"/>
            </a:endParaRPr>
          </a:p>
          <a:p>
            <a:endParaRPr lang="en-GB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3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981C-D856-C45C-4DD3-8FEFE6E1F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247433-CCBB-96CE-D48C-974F5BD288BA}"/>
              </a:ext>
            </a:extLst>
          </p:cNvPr>
          <p:cNvGrpSpPr/>
          <p:nvPr/>
        </p:nvGrpSpPr>
        <p:grpSpPr>
          <a:xfrm>
            <a:off x="0" y="700454"/>
            <a:ext cx="2229329" cy="1503439"/>
            <a:chOff x="-74102" y="1204420"/>
            <a:chExt cx="2548562" cy="1801690"/>
          </a:xfrm>
        </p:grpSpPr>
        <p:pic>
          <p:nvPicPr>
            <p:cNvPr id="9" name="Picture 6" descr="Bradford Survive &amp; Thrive | WomenCentre ...">
              <a:extLst>
                <a:ext uri="{FF2B5EF4-FFF2-40B4-BE49-F238E27FC236}">
                  <a16:creationId xmlns:a16="http://schemas.microsoft.com/office/drawing/2014/main" id="{DD213BE5-3E55-3B35-B121-3B9641C3B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7" y="1748456"/>
              <a:ext cx="2266788" cy="125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3D0FB9-A87A-C9E5-B567-B76E1C848E0B}"/>
                </a:ext>
              </a:extLst>
            </p:cNvPr>
            <p:cNvSpPr txBox="1"/>
            <p:nvPr/>
          </p:nvSpPr>
          <p:spPr>
            <a:xfrm>
              <a:off x="-74102" y="1204420"/>
              <a:ext cx="25485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Bradford District domestic abuse and sexual violence information BFDDASV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DDA879D-1B3E-E809-64CE-F65AAF9648FE}"/>
              </a:ext>
            </a:extLst>
          </p:cNvPr>
          <p:cNvGraphicFramePr>
            <a:graphicFrameLocks noGrp="1"/>
          </p:cNvGraphicFramePr>
          <p:nvPr/>
        </p:nvGraphicFramePr>
        <p:xfrm>
          <a:off x="6302850" y="2329528"/>
          <a:ext cx="1352142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142">
                  <a:extLst>
                    <a:ext uri="{9D8B030D-6E8A-4147-A177-3AD203B41FA5}">
                      <a16:colId xmlns:a16="http://schemas.microsoft.com/office/drawing/2014/main" val="15691025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4"/>
                        </a:rPr>
                        <a:t>Survive and Thrive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4008615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C742E-6D80-CA69-0CA3-916FE7B5906D}"/>
              </a:ext>
            </a:extLst>
          </p:cNvPr>
          <p:cNvGrpSpPr/>
          <p:nvPr/>
        </p:nvGrpSpPr>
        <p:grpSpPr>
          <a:xfrm>
            <a:off x="5705380" y="720254"/>
            <a:ext cx="2453546" cy="1593484"/>
            <a:chOff x="5145202" y="22113"/>
            <a:chExt cx="2453546" cy="1593484"/>
          </a:xfrm>
        </p:grpSpPr>
        <p:pic>
          <p:nvPicPr>
            <p:cNvPr id="1034" name="Picture 10" descr="Professionals' Handbook - Staying Put">
              <a:extLst>
                <a:ext uri="{FF2B5EF4-FFF2-40B4-BE49-F238E27FC236}">
                  <a16:creationId xmlns:a16="http://schemas.microsoft.com/office/drawing/2014/main" id="{98A4A458-AEAD-2C20-58AF-9BDFCA41E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688" y="426926"/>
              <a:ext cx="2043680" cy="118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43BA4E-787F-A360-F3DC-E7E5EECD0A63}"/>
                </a:ext>
              </a:extLst>
            </p:cNvPr>
            <p:cNvSpPr txBox="1"/>
            <p:nvPr/>
          </p:nvSpPr>
          <p:spPr>
            <a:xfrm>
              <a:off x="5145202" y="22113"/>
              <a:ext cx="24535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/>
                <a:t>Survive and Thrive for survivors of domestic and sexual abuse in the Bradford District.</a:t>
              </a: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6EA7BCB-F169-ACDF-A794-AD274C7543B9}"/>
              </a:ext>
            </a:extLst>
          </p:cNvPr>
          <p:cNvGraphicFramePr>
            <a:graphicFrameLocks noGrp="1"/>
          </p:cNvGraphicFramePr>
          <p:nvPr/>
        </p:nvGraphicFramePr>
        <p:xfrm>
          <a:off x="8908403" y="2263837"/>
          <a:ext cx="2377680" cy="19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7680">
                  <a:extLst>
                    <a:ext uri="{9D8B030D-6E8A-4147-A177-3AD203B41FA5}">
                      <a16:colId xmlns:a16="http://schemas.microsoft.com/office/drawing/2014/main" val="1725937049"/>
                    </a:ext>
                  </a:extLst>
                </a:gridCol>
              </a:tblGrid>
              <a:tr h="1924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6"/>
                        </a:rPr>
                        <a:t>Bradford Children and Families Trust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63841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8D79ED6-0835-35B7-41D3-7C2D85FAD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66338"/>
              </p:ext>
            </p:extLst>
          </p:nvPr>
        </p:nvGraphicFramePr>
        <p:xfrm>
          <a:off x="9904218" y="4365612"/>
          <a:ext cx="2326925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925">
                  <a:extLst>
                    <a:ext uri="{9D8B030D-6E8A-4147-A177-3AD203B41FA5}">
                      <a16:colId xmlns:a16="http://schemas.microsoft.com/office/drawing/2014/main" val="2466601136"/>
                    </a:ext>
                  </a:extLst>
                </a:gridCol>
              </a:tblGrid>
              <a:tr h="145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sng" strike="noStrike" dirty="0">
                          <a:effectLst/>
                          <a:hlinkClick r:id="rId7"/>
                        </a:rPr>
                        <a:t>Childline Parents in Prison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82257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64CCE092-698F-1404-1D92-3C61FFC9A0E1}"/>
              </a:ext>
            </a:extLst>
          </p:cNvPr>
          <p:cNvGraphicFramePr>
            <a:graphicFrameLocks noGrp="1"/>
          </p:cNvGraphicFramePr>
          <p:nvPr/>
        </p:nvGraphicFramePr>
        <p:xfrm>
          <a:off x="8351033" y="6036888"/>
          <a:ext cx="1972928" cy="241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928">
                  <a:extLst>
                    <a:ext uri="{9D8B030D-6E8A-4147-A177-3AD203B41FA5}">
                      <a16:colId xmlns:a16="http://schemas.microsoft.com/office/drawing/2014/main" val="1538659376"/>
                    </a:ext>
                  </a:extLst>
                </a:gridCol>
              </a:tblGrid>
              <a:tr h="2419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sng" strike="noStrike" dirty="0">
                          <a:effectLst/>
                          <a:hlinkClick r:id="rId8"/>
                        </a:rPr>
                        <a:t>Prisoners Families Helpline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4244909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05E6255-BD7E-D294-5D8E-106654D0FE71}"/>
              </a:ext>
            </a:extLst>
          </p:cNvPr>
          <p:cNvGraphicFramePr>
            <a:graphicFrameLocks noGrp="1"/>
          </p:cNvGraphicFramePr>
          <p:nvPr/>
        </p:nvGraphicFramePr>
        <p:xfrm>
          <a:off x="5004027" y="6224304"/>
          <a:ext cx="2183945" cy="437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945">
                  <a:extLst>
                    <a:ext uri="{9D8B030D-6E8A-4147-A177-3AD203B41FA5}">
                      <a16:colId xmlns:a16="http://schemas.microsoft.com/office/drawing/2014/main" val="4273077906"/>
                    </a:ext>
                  </a:extLst>
                </a:gridCol>
              </a:tblGrid>
              <a:tr h="4374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9"/>
                        </a:rPr>
                        <a:t>Families and Young Persons information Divorce and separation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425085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8237520-399F-A97A-527A-70032B390346}"/>
              </a:ext>
            </a:extLst>
          </p:cNvPr>
          <p:cNvGrpSpPr/>
          <p:nvPr/>
        </p:nvGrpSpPr>
        <p:grpSpPr>
          <a:xfrm>
            <a:off x="8628243" y="725696"/>
            <a:ext cx="3108118" cy="1513747"/>
            <a:chOff x="8913898" y="-32551"/>
            <a:chExt cx="3108118" cy="1513747"/>
          </a:xfrm>
        </p:grpSpPr>
        <p:pic>
          <p:nvPicPr>
            <p:cNvPr id="1036" name="Picture 12" descr="Bradford Children and Families Trust">
              <a:extLst>
                <a:ext uri="{FF2B5EF4-FFF2-40B4-BE49-F238E27FC236}">
                  <a16:creationId xmlns:a16="http://schemas.microsoft.com/office/drawing/2014/main" id="{DACE1209-795A-9E46-61F3-6EF237C4C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271" y="599686"/>
              <a:ext cx="2398227" cy="88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7D37FB-57BD-CDB6-82DA-12C1E14CE70D}"/>
                </a:ext>
              </a:extLst>
            </p:cNvPr>
            <p:cNvSpPr txBox="1"/>
            <p:nvPr/>
          </p:nvSpPr>
          <p:spPr>
            <a:xfrm>
              <a:off x="8913898" y="-32551"/>
              <a:ext cx="31081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Bradford Children and Families Trust protecting children from physical, emotional or sexual abuse or neglect.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3E0BA7-90D0-E5FB-AB08-4E2256C90FEC}"/>
              </a:ext>
            </a:extLst>
          </p:cNvPr>
          <p:cNvGrpSpPr/>
          <p:nvPr/>
        </p:nvGrpSpPr>
        <p:grpSpPr>
          <a:xfrm>
            <a:off x="2385003" y="724490"/>
            <a:ext cx="2948984" cy="1528121"/>
            <a:chOff x="2418654" y="27493"/>
            <a:chExt cx="2948984" cy="1528121"/>
          </a:xfrm>
        </p:grpSpPr>
        <p:pic>
          <p:nvPicPr>
            <p:cNvPr id="11" name="Picture 8" descr="Services Archive - Family Action">
              <a:extLst>
                <a:ext uri="{FF2B5EF4-FFF2-40B4-BE49-F238E27FC236}">
                  <a16:creationId xmlns:a16="http://schemas.microsoft.com/office/drawing/2014/main" id="{63357CBC-5993-DC95-817A-0286775E1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157" y="723404"/>
              <a:ext cx="1186341" cy="83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F77E5B-2609-6FAA-5E75-71332683D812}"/>
                </a:ext>
              </a:extLst>
            </p:cNvPr>
            <p:cNvSpPr txBox="1"/>
            <p:nvPr/>
          </p:nvSpPr>
          <p:spPr>
            <a:xfrm>
              <a:off x="2418654" y="27493"/>
              <a:ext cx="2948984" cy="707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Family Action Children’s Trauma Therapy Service a specialist therapy service providing trauma and attachment focussed therapy for children and their families in Bradford District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CE1B2-67F3-D646-58B1-A799E08E00A9}"/>
              </a:ext>
            </a:extLst>
          </p:cNvPr>
          <p:cNvGrpSpPr/>
          <p:nvPr/>
        </p:nvGrpSpPr>
        <p:grpSpPr>
          <a:xfrm>
            <a:off x="4646231" y="4712887"/>
            <a:ext cx="2745142" cy="1508666"/>
            <a:chOff x="5383098" y="4463363"/>
            <a:chExt cx="2826444" cy="1456763"/>
          </a:xfrm>
        </p:grpSpPr>
        <p:pic>
          <p:nvPicPr>
            <p:cNvPr id="1048" name="Picture 24" descr="FYI - Families and Young Persons Information Service • Living Well Bradford">
              <a:extLst>
                <a:ext uri="{FF2B5EF4-FFF2-40B4-BE49-F238E27FC236}">
                  <a16:creationId xmlns:a16="http://schemas.microsoft.com/office/drawing/2014/main" id="{6CB7B90F-47EE-B0C8-3871-B9070CC32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489" y="4970245"/>
              <a:ext cx="1721661" cy="94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18AB06-6345-C64D-62AE-82FEACAFA2E3}"/>
                </a:ext>
              </a:extLst>
            </p:cNvPr>
            <p:cNvSpPr txBox="1"/>
            <p:nvPr/>
          </p:nvSpPr>
          <p:spPr>
            <a:xfrm>
              <a:off x="5383098" y="4463363"/>
              <a:ext cx="28264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Families and Young Persons Information help to work through conflict and help you talk positively to your children about what is happening.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</p:grp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6A886293-635C-6AC7-C91E-F6F12781F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65901"/>
              </p:ext>
            </p:extLst>
          </p:nvPr>
        </p:nvGraphicFramePr>
        <p:xfrm>
          <a:off x="236346" y="4319752"/>
          <a:ext cx="1778291" cy="259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291">
                  <a:extLst>
                    <a:ext uri="{9D8B030D-6E8A-4147-A177-3AD203B41FA5}">
                      <a16:colId xmlns:a16="http://schemas.microsoft.com/office/drawing/2014/main" val="3036341515"/>
                    </a:ext>
                  </a:extLst>
                </a:gridCol>
              </a:tblGrid>
              <a:tr h="25974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13"/>
                        </a:rPr>
                        <a:t>Bradford NHS CAMHS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0975283"/>
                  </a:ext>
                </a:extLst>
              </a:tr>
            </a:tbl>
          </a:graphicData>
        </a:graphic>
      </p:graphicFrame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E7037E58-40F5-BD0A-38D3-ECAC4D331F4D}"/>
              </a:ext>
            </a:extLst>
          </p:cNvPr>
          <p:cNvGrpSpPr/>
          <p:nvPr/>
        </p:nvGrpSpPr>
        <p:grpSpPr>
          <a:xfrm>
            <a:off x="2168513" y="2680510"/>
            <a:ext cx="3001336" cy="1569247"/>
            <a:chOff x="2400577" y="2048075"/>
            <a:chExt cx="3001336" cy="156924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4EDACD4-B6F4-8DE6-FA2E-33925B6C8773}"/>
                </a:ext>
              </a:extLst>
            </p:cNvPr>
            <p:cNvSpPr txBox="1"/>
            <p:nvPr/>
          </p:nvSpPr>
          <p:spPr>
            <a:xfrm>
              <a:off x="2400577" y="2048075"/>
              <a:ext cx="300133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Mind Bradford District and Craven kids time workshops for families where a parent or carer has been diagnosed with a mental illness.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  <p:pic>
          <p:nvPicPr>
            <p:cNvPr id="1024" name="Picture 16" descr="KidsTime Workshops – Healthy Minds">
              <a:extLst>
                <a:ext uri="{FF2B5EF4-FFF2-40B4-BE49-F238E27FC236}">
                  <a16:creationId xmlns:a16="http://schemas.microsoft.com/office/drawing/2014/main" id="{4BDADBE8-54BD-0147-E17D-DE5012FC9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851" y="2569132"/>
              <a:ext cx="1048190" cy="104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BBB7A1E1-FA16-92C7-57A0-B3677815830E}"/>
              </a:ext>
            </a:extLst>
          </p:cNvPr>
          <p:cNvGraphicFramePr>
            <a:graphicFrameLocks noGrp="1"/>
          </p:cNvGraphicFramePr>
          <p:nvPr/>
        </p:nvGraphicFramePr>
        <p:xfrm>
          <a:off x="2652384" y="4259695"/>
          <a:ext cx="2322586" cy="275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2586">
                  <a:extLst>
                    <a:ext uri="{9D8B030D-6E8A-4147-A177-3AD203B41FA5}">
                      <a16:colId xmlns:a16="http://schemas.microsoft.com/office/drawing/2014/main" val="1840430967"/>
                    </a:ext>
                  </a:extLst>
                </a:gridCol>
              </a:tblGrid>
              <a:tr h="2756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sng" strike="noStrike" dirty="0">
                          <a:effectLst/>
                          <a:hlinkClick r:id="rId15"/>
                        </a:rPr>
                        <a:t>Mind Bradford and Craven kidstime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344950"/>
                  </a:ext>
                </a:extLst>
              </a:tr>
            </a:tbl>
          </a:graphicData>
        </a:graphic>
      </p:graphicFrame>
      <p:graphicFrame>
        <p:nvGraphicFramePr>
          <p:cNvPr id="1043" name="Table 1042">
            <a:extLst>
              <a:ext uri="{FF2B5EF4-FFF2-40B4-BE49-F238E27FC236}">
                <a16:creationId xmlns:a16="http://schemas.microsoft.com/office/drawing/2014/main" id="{269F5C8B-008E-3F8F-B151-47AE7DB13863}"/>
              </a:ext>
            </a:extLst>
          </p:cNvPr>
          <p:cNvGraphicFramePr>
            <a:graphicFrameLocks noGrp="1"/>
          </p:cNvGraphicFramePr>
          <p:nvPr/>
        </p:nvGraphicFramePr>
        <p:xfrm>
          <a:off x="2614597" y="2329528"/>
          <a:ext cx="2568136" cy="224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136">
                  <a:extLst>
                    <a:ext uri="{9D8B030D-6E8A-4147-A177-3AD203B41FA5}">
                      <a16:colId xmlns:a16="http://schemas.microsoft.com/office/drawing/2014/main" val="2811693677"/>
                    </a:ext>
                  </a:extLst>
                </a:gridCol>
              </a:tblGrid>
              <a:tr h="224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16"/>
                        </a:rPr>
                        <a:t>Family Action Children's Trauma Therapy Service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442220"/>
                  </a:ext>
                </a:extLst>
              </a:tr>
            </a:tbl>
          </a:graphicData>
        </a:graphic>
      </p:graphicFrame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2393B83B-5A35-CB48-FBC1-BAF7AB65C8D4}"/>
              </a:ext>
            </a:extLst>
          </p:cNvPr>
          <p:cNvGrpSpPr/>
          <p:nvPr/>
        </p:nvGrpSpPr>
        <p:grpSpPr>
          <a:xfrm>
            <a:off x="5078380" y="2700385"/>
            <a:ext cx="2865042" cy="1424918"/>
            <a:chOff x="5629471" y="1864173"/>
            <a:chExt cx="2762239" cy="1404622"/>
          </a:xfrm>
        </p:grpSpPr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2F0B77EE-0AA9-3F70-0DA8-247F731B7C74}"/>
                </a:ext>
              </a:extLst>
            </p:cNvPr>
            <p:cNvSpPr txBox="1"/>
            <p:nvPr/>
          </p:nvSpPr>
          <p:spPr>
            <a:xfrm>
              <a:off x="5629471" y="1864173"/>
              <a:ext cx="27622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The </a:t>
              </a:r>
              <a:r>
                <a:rPr lang="en-GB" sz="1000" u="none" strike="noStrike" dirty="0" err="1">
                  <a:effectLst/>
                </a:rPr>
                <a:t>Brathay</a:t>
              </a:r>
              <a:r>
                <a:rPr lang="en-GB" sz="1000" u="none" strike="noStrike" dirty="0">
                  <a:effectLst/>
                </a:rPr>
                <a:t> Trust NSPCC Learning Domestic Abuse Learning Together ( DART)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  <p:pic>
          <p:nvPicPr>
            <p:cNvPr id="1047" name="Picture 1046">
              <a:extLst>
                <a:ext uri="{FF2B5EF4-FFF2-40B4-BE49-F238E27FC236}">
                  <a16:creationId xmlns:a16="http://schemas.microsoft.com/office/drawing/2014/main" id="{EBF84930-F572-C57A-EA33-8888703DE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252607" y="2204117"/>
              <a:ext cx="1295357" cy="1064678"/>
            </a:xfrm>
            <a:prstGeom prst="rect">
              <a:avLst/>
            </a:prstGeom>
          </p:spPr>
        </p:pic>
      </p:grpSp>
      <p:graphicFrame>
        <p:nvGraphicFramePr>
          <p:cNvPr id="1051" name="Table 1050">
            <a:extLst>
              <a:ext uri="{FF2B5EF4-FFF2-40B4-BE49-F238E27FC236}">
                <a16:creationId xmlns:a16="http://schemas.microsoft.com/office/drawing/2014/main" id="{6115EA36-1532-4C53-6C01-803DBAE72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43013"/>
              </p:ext>
            </p:extLst>
          </p:nvPr>
        </p:nvGraphicFramePr>
        <p:xfrm>
          <a:off x="5007988" y="4265629"/>
          <a:ext cx="2463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925801318"/>
                    </a:ext>
                  </a:extLst>
                </a:gridCol>
              </a:tblGrid>
              <a:tr h="2178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18"/>
                        </a:rPr>
                        <a:t>Brathay Trust NSPCC Domestic Abuse Recovering Together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157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426A680-F616-6DB9-6F4F-5AF54CBEA444}"/>
              </a:ext>
            </a:extLst>
          </p:cNvPr>
          <p:cNvGrpSpPr/>
          <p:nvPr/>
        </p:nvGrpSpPr>
        <p:grpSpPr>
          <a:xfrm>
            <a:off x="9841847" y="2707730"/>
            <a:ext cx="2348345" cy="1432116"/>
            <a:chOff x="8994025" y="2491093"/>
            <a:chExt cx="2576429" cy="1375127"/>
          </a:xfrm>
        </p:grpSpPr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E7892216-70B2-97DF-88CD-06A09033C8FD}"/>
                </a:ext>
              </a:extLst>
            </p:cNvPr>
            <p:cNvSpPr txBox="1"/>
            <p:nvPr/>
          </p:nvSpPr>
          <p:spPr>
            <a:xfrm>
              <a:off x="8994025" y="2491093"/>
              <a:ext cx="2576429" cy="384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dirty="0"/>
                <a:t>Childline Parents in Prison We're here for you, whatever's on your mind. </a:t>
              </a:r>
            </a:p>
          </p:txBody>
        </p:sp>
        <p:pic>
          <p:nvPicPr>
            <p:cNvPr id="5122" name="Picture 2" descr="Parents in prison | Childline">
              <a:extLst>
                <a:ext uri="{FF2B5EF4-FFF2-40B4-BE49-F238E27FC236}">
                  <a16:creationId xmlns:a16="http://schemas.microsoft.com/office/drawing/2014/main" id="{DE1C10CB-55B5-B474-5EDC-FA3DD3730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5113" y="2941707"/>
              <a:ext cx="1650915" cy="924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3500DCE4-78B9-8765-B4E6-324F84CCE9B3}"/>
              </a:ext>
            </a:extLst>
          </p:cNvPr>
          <p:cNvGrpSpPr/>
          <p:nvPr/>
        </p:nvGrpSpPr>
        <p:grpSpPr>
          <a:xfrm>
            <a:off x="7789652" y="4768871"/>
            <a:ext cx="3335757" cy="1165291"/>
            <a:chOff x="8636278" y="3702929"/>
            <a:chExt cx="3705198" cy="15555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C7CD23-39C2-9006-8EB2-36B46B480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37538" y="4394090"/>
              <a:ext cx="2859646" cy="864418"/>
            </a:xfrm>
            <a:prstGeom prst="rect">
              <a:avLst/>
            </a:prstGeom>
          </p:spPr>
        </p:pic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37EB4AB8-7A35-5FF5-5814-82B9F3F0503D}"/>
                </a:ext>
              </a:extLst>
            </p:cNvPr>
            <p:cNvSpPr txBox="1"/>
            <p:nvPr/>
          </p:nvSpPr>
          <p:spPr>
            <a:xfrm>
              <a:off x="8636278" y="3702929"/>
              <a:ext cx="3705198" cy="534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Prisoners Families Helpline  free, confidential support and advice for families in England and Wales 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</p:grpSp>
      <p:graphicFrame>
        <p:nvGraphicFramePr>
          <p:cNvPr id="1064" name="Table 1063">
            <a:extLst>
              <a:ext uri="{FF2B5EF4-FFF2-40B4-BE49-F238E27FC236}">
                <a16:creationId xmlns:a16="http://schemas.microsoft.com/office/drawing/2014/main" id="{CEBB74A7-7593-8D83-A5A1-5761D49520FE}"/>
              </a:ext>
            </a:extLst>
          </p:cNvPr>
          <p:cNvGraphicFramePr>
            <a:graphicFrameLocks noGrp="1"/>
          </p:cNvGraphicFramePr>
          <p:nvPr/>
        </p:nvGraphicFramePr>
        <p:xfrm>
          <a:off x="1895129" y="6134580"/>
          <a:ext cx="2339724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724">
                  <a:extLst>
                    <a:ext uri="{9D8B030D-6E8A-4147-A177-3AD203B41FA5}">
                      <a16:colId xmlns:a16="http://schemas.microsoft.com/office/drawing/2014/main" val="74089614"/>
                    </a:ext>
                  </a:extLst>
                </a:gridCol>
              </a:tblGrid>
              <a:tr h="23815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sng" strike="noStrike" dirty="0">
                          <a:effectLst/>
                          <a:hlinkClick r:id="rId21"/>
                        </a:rPr>
                        <a:t>New Vision Bradford Alcohol and Drug support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67266"/>
                  </a:ext>
                </a:extLst>
              </a:tr>
            </a:tbl>
          </a:graphicData>
        </a:graphic>
      </p:graphicFrame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FF85F535-CAA1-E3C7-44C8-90F5375CB45A}"/>
              </a:ext>
            </a:extLst>
          </p:cNvPr>
          <p:cNvGrpSpPr/>
          <p:nvPr/>
        </p:nvGrpSpPr>
        <p:grpSpPr>
          <a:xfrm>
            <a:off x="1743064" y="4712887"/>
            <a:ext cx="2654773" cy="1276102"/>
            <a:chOff x="2374589" y="3955716"/>
            <a:chExt cx="2654773" cy="1276102"/>
          </a:xfrm>
        </p:grpSpPr>
        <p:pic>
          <p:nvPicPr>
            <p:cNvPr id="1028" name="Picture 4" descr="Home - New Vision Bradford">
              <a:extLst>
                <a:ext uri="{FF2B5EF4-FFF2-40B4-BE49-F238E27FC236}">
                  <a16:creationId xmlns:a16="http://schemas.microsoft.com/office/drawing/2014/main" id="{B65A7D9B-017F-C008-9482-B71870CB2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79" y="4487135"/>
              <a:ext cx="1236858" cy="74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55FD9B37-362F-BC7E-DE38-EB527138B296}"/>
                </a:ext>
              </a:extLst>
            </p:cNvPr>
            <p:cNvSpPr txBox="1"/>
            <p:nvPr/>
          </p:nvSpPr>
          <p:spPr>
            <a:xfrm>
              <a:off x="2374589" y="3955716"/>
              <a:ext cx="265477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t"/>
              <a:r>
                <a:rPr lang="en-GB" sz="1000" u="none" strike="noStrike" dirty="0">
                  <a:effectLst/>
                </a:rPr>
                <a:t>New Vision Bradford will support you to help achieve and sustain recovery from alcohol and drug misuse through a range of treatments. 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</p:grpSp>
      <p:pic>
        <p:nvPicPr>
          <p:cNvPr id="1070" name="Picture 1069">
            <a:extLst>
              <a:ext uri="{FF2B5EF4-FFF2-40B4-BE49-F238E27FC236}">
                <a16:creationId xmlns:a16="http://schemas.microsoft.com/office/drawing/2014/main" id="{B713C4F0-9501-DB8D-DE3A-22053A1569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003498" y="5681862"/>
            <a:ext cx="1122417" cy="1110602"/>
          </a:xfrm>
          <a:prstGeom prst="rect">
            <a:avLst/>
          </a:prstGeom>
        </p:spPr>
      </p:pic>
      <p:sp>
        <p:nvSpPr>
          <p:cNvPr id="1071" name="TextBox 1070">
            <a:extLst>
              <a:ext uri="{FF2B5EF4-FFF2-40B4-BE49-F238E27FC236}">
                <a16:creationId xmlns:a16="http://schemas.microsoft.com/office/drawing/2014/main" id="{0A2E8781-145C-443D-3E3D-A71AEBB6211D}"/>
              </a:ext>
            </a:extLst>
          </p:cNvPr>
          <p:cNvSpPr txBox="1"/>
          <p:nvPr/>
        </p:nvSpPr>
        <p:spPr>
          <a:xfrm>
            <a:off x="0" y="-11662"/>
            <a:ext cx="12175245" cy="71169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Helvetica" pitchFamily="2" charset="0"/>
                <a:cs typeface="Aharoni" panose="02010803020104030203" pitchFamily="2" charset="-79"/>
              </a:rPr>
              <a:t>Bradford District ATR Help &amp; Hope</a:t>
            </a:r>
          </a:p>
        </p:txBody>
      </p:sp>
      <p:graphicFrame>
        <p:nvGraphicFramePr>
          <p:cNvPr id="1077" name="Table 1076">
            <a:extLst>
              <a:ext uri="{FF2B5EF4-FFF2-40B4-BE49-F238E27FC236}">
                <a16:creationId xmlns:a16="http://schemas.microsoft.com/office/drawing/2014/main" id="{7CB04DA6-8210-FFED-DE3C-1F5838415FEA}"/>
              </a:ext>
            </a:extLst>
          </p:cNvPr>
          <p:cNvGraphicFramePr>
            <a:graphicFrameLocks noGrp="1"/>
          </p:cNvGraphicFramePr>
          <p:nvPr/>
        </p:nvGraphicFramePr>
        <p:xfrm>
          <a:off x="-21272" y="2264521"/>
          <a:ext cx="2257791" cy="318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791">
                  <a:extLst>
                    <a:ext uri="{9D8B030D-6E8A-4147-A177-3AD203B41FA5}">
                      <a16:colId xmlns:a16="http://schemas.microsoft.com/office/drawing/2014/main" val="106125221"/>
                    </a:ext>
                  </a:extLst>
                </a:gridCol>
              </a:tblGrid>
              <a:tr h="318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sng" strike="noStrike" dirty="0">
                          <a:effectLst/>
                          <a:hlinkClick r:id="rId24"/>
                        </a:rPr>
                        <a:t>Bradford District domestic abuse and sexual violence information</a:t>
                      </a:r>
                      <a:endParaRPr lang="en-GB" sz="1000" b="0" i="0" u="sng" strike="noStrike" dirty="0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830561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5690C36-CAEC-1463-9426-AAB75B219725}"/>
              </a:ext>
            </a:extLst>
          </p:cNvPr>
          <p:cNvGrpSpPr/>
          <p:nvPr/>
        </p:nvGrpSpPr>
        <p:grpSpPr>
          <a:xfrm>
            <a:off x="-93090" y="2738317"/>
            <a:ext cx="2526237" cy="1338752"/>
            <a:chOff x="-75635" y="1823336"/>
            <a:chExt cx="2526237" cy="13387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3BEAAC-1C08-438F-7DFC-431C1729CA61}"/>
                </a:ext>
              </a:extLst>
            </p:cNvPr>
            <p:cNvSpPr txBox="1"/>
            <p:nvPr/>
          </p:nvSpPr>
          <p:spPr>
            <a:xfrm>
              <a:off x="-75635" y="1823336"/>
              <a:ext cx="25262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GB" sz="1000" u="none" strike="noStrike" dirty="0">
                  <a:effectLst/>
                </a:rPr>
                <a:t>Bradford District NHS Child and Adolescent Mental Health service (CAMHS)</a:t>
              </a:r>
              <a:endParaRPr lang="en-GB" sz="10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endParaRPr>
            </a:p>
          </p:txBody>
        </p:sp>
        <p:pic>
          <p:nvPicPr>
            <p:cNvPr id="1079" name="Picture 1078">
              <a:extLst>
                <a:ext uri="{FF2B5EF4-FFF2-40B4-BE49-F238E27FC236}">
                  <a16:creationId xmlns:a16="http://schemas.microsoft.com/office/drawing/2014/main" id="{8177313F-091D-973A-159A-25E334B26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4092" y="2295597"/>
              <a:ext cx="1506940" cy="866491"/>
            </a:xfrm>
            <a:prstGeom prst="rect">
              <a:avLst/>
            </a:prstGeom>
          </p:spPr>
        </p:pic>
      </p:grpSp>
      <p:pic>
        <p:nvPicPr>
          <p:cNvPr id="1086" name="Picture 1085" descr="A logo with green circles&#10;&#10;Description automatically generated">
            <a:extLst>
              <a:ext uri="{FF2B5EF4-FFF2-40B4-BE49-F238E27FC236}">
                <a16:creationId xmlns:a16="http://schemas.microsoft.com/office/drawing/2014/main" id="{EDABEB8F-0BB8-5C9B-D3C0-CBC6E072CA1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918" y="5729691"/>
            <a:ext cx="1636962" cy="97506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031822-E3E2-740E-B91E-4BEE17C7ADF9}"/>
              </a:ext>
            </a:extLst>
          </p:cNvPr>
          <p:cNvCxnSpPr>
            <a:cxnSpLocks/>
          </p:cNvCxnSpPr>
          <p:nvPr/>
        </p:nvCxnSpPr>
        <p:spPr>
          <a:xfrm flipV="1">
            <a:off x="-9476" y="2631367"/>
            <a:ext cx="12210949" cy="1984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21E22-9B72-D026-60A6-BAFE12E74F36}"/>
              </a:ext>
            </a:extLst>
          </p:cNvPr>
          <p:cNvCxnSpPr/>
          <p:nvPr/>
        </p:nvCxnSpPr>
        <p:spPr>
          <a:xfrm>
            <a:off x="11692189" y="99077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708D88-6D39-AA70-6AC1-8945D9EAE6F4}"/>
              </a:ext>
            </a:extLst>
          </p:cNvPr>
          <p:cNvCxnSpPr>
            <a:cxnSpLocks/>
          </p:cNvCxnSpPr>
          <p:nvPr/>
        </p:nvCxnSpPr>
        <p:spPr>
          <a:xfrm>
            <a:off x="-18949" y="4683926"/>
            <a:ext cx="12231721" cy="15766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122312-E339-B65C-C260-0A8CD44F985F}"/>
              </a:ext>
            </a:extLst>
          </p:cNvPr>
          <p:cNvCxnSpPr>
            <a:cxnSpLocks/>
          </p:cNvCxnSpPr>
          <p:nvPr/>
        </p:nvCxnSpPr>
        <p:spPr>
          <a:xfrm>
            <a:off x="-578" y="6836596"/>
            <a:ext cx="12231721" cy="1576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4A292D-F6FA-A274-6858-048722404FCC}"/>
              </a:ext>
            </a:extLst>
          </p:cNvPr>
          <p:cNvCxnSpPr>
            <a:cxnSpLocks/>
          </p:cNvCxnSpPr>
          <p:nvPr/>
        </p:nvCxnSpPr>
        <p:spPr>
          <a:xfrm flipV="1">
            <a:off x="0" y="595618"/>
            <a:ext cx="26228" cy="6283953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385392E-20B6-90A6-9838-276172E793DE}"/>
              </a:ext>
            </a:extLst>
          </p:cNvPr>
          <p:cNvCxnSpPr>
            <a:cxnSpLocks/>
          </p:cNvCxnSpPr>
          <p:nvPr/>
        </p:nvCxnSpPr>
        <p:spPr>
          <a:xfrm flipH="1" flipV="1">
            <a:off x="12182598" y="-11662"/>
            <a:ext cx="33644" cy="6856141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formation stalls to take place in Bradford and Skipton on how to access  mental health support - Bradford District and Craven Health and Care  Partnership">
            <a:extLst>
              <a:ext uri="{FF2B5EF4-FFF2-40B4-BE49-F238E27FC236}">
                <a16:creationId xmlns:a16="http://schemas.microsoft.com/office/drawing/2014/main" id="{1D4FFC07-341E-0E7D-C56B-F90720F9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31" y="3034292"/>
            <a:ext cx="1272384" cy="12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88A8AD-6992-4B91-452B-CCC2B9D76A71}"/>
              </a:ext>
            </a:extLst>
          </p:cNvPr>
          <p:cNvSpPr txBox="1"/>
          <p:nvPr/>
        </p:nvSpPr>
        <p:spPr>
          <a:xfrm>
            <a:off x="8019496" y="4285095"/>
            <a:ext cx="1777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hlinkClick r:id="rId28"/>
              </a:rPr>
              <a:t>Healthy Minds mental health support services</a:t>
            </a:r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30AC0F-EC8B-C5F3-3FAA-ED05A01AFD39}"/>
              </a:ext>
            </a:extLst>
          </p:cNvPr>
          <p:cNvSpPr txBox="1"/>
          <p:nvPr/>
        </p:nvSpPr>
        <p:spPr>
          <a:xfrm>
            <a:off x="7789652" y="2673176"/>
            <a:ext cx="2225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GB" sz="1000" b="0" i="0" u="none" strike="noStrike" dirty="0">
                <a:solidFill>
                  <a:schemeClr val="tx2"/>
                </a:solidFill>
                <a:effectLst/>
                <a:latin typeface="Menco"/>
              </a:rPr>
              <a:t>Healthy Minds : Find mental health information, advice and support</a:t>
            </a:r>
            <a:endParaRPr lang="en-GB" sz="1000" b="0" i="0" u="none" strike="noStrike" dirty="0">
              <a:solidFill>
                <a:schemeClr val="tx2"/>
              </a:solidFill>
              <a:effectLst/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08422"/>
      </p:ext>
    </p:extLst>
  </p:cSld>
  <p:clrMapOvr>
    <a:masterClrMapping/>
  </p:clrMapOvr>
</p:sld>
</file>

<file path=ppt/theme/theme1.xml><?xml version="1.0" encoding="utf-8"?>
<a:theme xmlns:a="http://schemas.openxmlformats.org/drawingml/2006/main" name="Create Strength Group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20309</TotalTime>
  <Words>442</Words>
  <Application>Microsoft Office PowerPoint</Application>
  <PresentationFormat>Widescreen</PresentationFormat>
  <Paragraphs>36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 Narrow</vt:lpstr>
      <vt:lpstr>Arial</vt:lpstr>
      <vt:lpstr>Calibri</vt:lpstr>
      <vt:lpstr>Calibri Light</vt:lpstr>
      <vt:lpstr>Comic Sans MS</vt:lpstr>
      <vt:lpstr>Helvetica</vt:lpstr>
      <vt:lpstr>Menco</vt:lpstr>
      <vt:lpstr>Create Strength Group</vt:lpstr>
      <vt:lpstr>ATR  Help &amp; Hope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rogers</dc:creator>
  <cp:lastModifiedBy>Pakeezah Zahoor</cp:lastModifiedBy>
  <cp:revision>18</cp:revision>
  <dcterms:created xsi:type="dcterms:W3CDTF">2023-01-21T13:47:47Z</dcterms:created>
  <dcterms:modified xsi:type="dcterms:W3CDTF">2024-12-17T11:33:44Z</dcterms:modified>
</cp:coreProperties>
</file>